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0"/>
  </p:notesMasterIdLst>
  <p:handoutMasterIdLst>
    <p:handoutMasterId r:id="rId11"/>
  </p:handoutMasterIdLst>
  <p:sldIdLst>
    <p:sldId id="494" r:id="rId2"/>
    <p:sldId id="502" r:id="rId3"/>
    <p:sldId id="511" r:id="rId4"/>
    <p:sldId id="509" r:id="rId5"/>
    <p:sldId id="515" r:id="rId6"/>
    <p:sldId id="519" r:id="rId7"/>
    <p:sldId id="500" r:id="rId8"/>
    <p:sldId id="457" r:id="rId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779"/>
    <a:srgbClr val="008ABA"/>
    <a:srgbClr val="FBAE22"/>
    <a:srgbClr val="7D4E5B"/>
    <a:srgbClr val="0070A5"/>
    <a:srgbClr val="5B0226"/>
    <a:srgbClr val="03444F"/>
    <a:srgbClr val="404041"/>
    <a:srgbClr val="000000"/>
    <a:srgbClr val="48A0C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44" autoAdjust="0"/>
  </p:normalViewPr>
  <p:slideViewPr>
    <p:cSldViewPr snapToGrid="0" showGuides="1">
      <p:cViewPr varScale="1">
        <p:scale>
          <a:sx n="124" d="100"/>
          <a:sy n="124" d="100"/>
        </p:scale>
        <p:origin x="1260" y="102"/>
      </p:cViewPr>
      <p:guideLst>
        <p:guide orient="horz" pos="4032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3450" y="444"/>
      </p:cViewPr>
      <p:guideLst>
        <p:guide orient="horz" pos="3023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486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68E7AB-7B76-964E-9F8C-C4502241ED82}" type="datetime1">
              <a:rPr lang="en-US"/>
              <a:pPr/>
              <a:t>2/13/2026</a:t>
            </a:fld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59FDB-55F1-2085-AFC7-6A0D2292FE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15" y="9119222"/>
            <a:ext cx="3169977" cy="4819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1F0B-3955-41C8-AC60-786B7AA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3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486" y="0"/>
            <a:ext cx="3171003" cy="480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A27378-EB78-E745-AD15-479437BD3868}" type="datetime1">
              <a:rPr lang="en-US"/>
              <a:pPr/>
              <a:t>2/13/2026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034" y="4560378"/>
            <a:ext cx="5851134" cy="43209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486" y="9119223"/>
            <a:ext cx="3171003" cy="480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3C3BF1-CAFF-6248-B1E0-4794879160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2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C3BF1-CAFF-6248-B1E0-4794879160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3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2A0A01-5759-E4F5-2944-7A2954455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Yellow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7F4B0B6-FD2D-2EDF-6D42-B1A113612C2B}"/>
              </a:ext>
            </a:extLst>
          </p:cNvPr>
          <p:cNvSpPr/>
          <p:nvPr userDrawn="1"/>
        </p:nvSpPr>
        <p:spPr>
          <a:xfrm>
            <a:off x="175345" y="5707464"/>
            <a:ext cx="2427178" cy="97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C912AB-C48A-F8D1-2BA2-6D82AC1A3748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1244324-11AC-BC79-8438-63A2B9068D21}"/>
              </a:ext>
            </a:extLst>
          </p:cNvPr>
          <p:cNvSpPr/>
          <p:nvPr userDrawn="1"/>
        </p:nvSpPr>
        <p:spPr>
          <a:xfrm>
            <a:off x="106325" y="5624623"/>
            <a:ext cx="2573079" cy="11270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4874D1D-9776-B6C8-C759-D298C8EDE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A70A43-D3C4-103E-9626-E2641D90E6A1}"/>
              </a:ext>
            </a:extLst>
          </p:cNvPr>
          <p:cNvGrpSpPr/>
          <p:nvPr userDrawn="1"/>
        </p:nvGrpSpPr>
        <p:grpSpPr>
          <a:xfrm>
            <a:off x="3322998" y="0"/>
            <a:ext cx="5821002" cy="6858000"/>
            <a:chOff x="3322998" y="0"/>
            <a:chExt cx="5821002" cy="6858000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A24583-C6DC-06A3-A8D3-3D0DFEFE72B9}"/>
                </a:ext>
              </a:extLst>
            </p:cNvPr>
            <p:cNvSpPr>
              <a:spLocks/>
            </p:cNvSpPr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8DF0C6C9-8C57-D2E8-ED6F-32473075A4CE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3EE5D-9CBE-C96B-5E0C-B6D6842ABDA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088A1C5-AACE-E01B-3A1E-263BA8136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Turquoise)">
    <p:bg>
      <p:bgPr>
        <a:solidFill>
          <a:srgbClr val="206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F6D6A-1097-C35B-3A92-0116ADC4A16A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FBEE2-DC5C-BEE6-8D84-F0D667C1626F}"/>
              </a:ext>
            </a:extLst>
          </p:cNvPr>
          <p:cNvGrpSpPr/>
          <p:nvPr userDrawn="1"/>
        </p:nvGrpSpPr>
        <p:grpSpPr>
          <a:xfrm>
            <a:off x="3322997" y="0"/>
            <a:ext cx="5821003" cy="6858004"/>
            <a:chOff x="3322998" y="0"/>
            <a:chExt cx="5821002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16873B-FEAC-E749-9B09-3F956297501D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CAE45A6-624B-22EF-2DBF-36DDDE3A346A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F48EB9-F67C-87BB-B097-70028CB885DF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04A9418-7A4E-F6B8-B155-35B7C5E11CED}"/>
              </a:ext>
            </a:extLst>
          </p:cNvPr>
          <p:cNvSpPr/>
          <p:nvPr userDrawn="1"/>
        </p:nvSpPr>
        <p:spPr>
          <a:xfrm>
            <a:off x="1" y="5730949"/>
            <a:ext cx="2905124" cy="1020726"/>
          </a:xfrm>
          <a:prstGeom prst="rect">
            <a:avLst/>
          </a:prstGeom>
          <a:solidFill>
            <a:srgbClr val="206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7C1A2E-6EA5-9117-462E-A2795F997F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5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urgundy)">
    <p:bg>
      <p:bgPr>
        <a:solidFill>
          <a:srgbClr val="7D4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EA30DC-2656-42CD-EDD8-0D12F519FE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C033A8-D4C6-E8AE-73D9-72F85EC33512}"/>
              </a:ext>
            </a:extLst>
          </p:cNvPr>
          <p:cNvGrpSpPr>
            <a:grpSpLocks/>
          </p:cNvGrpSpPr>
          <p:nvPr userDrawn="1"/>
        </p:nvGrpSpPr>
        <p:grpSpPr>
          <a:xfrm>
            <a:off x="3312000" y="0"/>
            <a:ext cx="5832000" cy="6858004"/>
            <a:chOff x="3322998" y="0"/>
            <a:chExt cx="5821002" cy="6858000"/>
          </a:xfrm>
          <a:blipFill dpi="0" rotWithShape="0">
            <a:blip r:embed="rId2"/>
            <a:srcRect/>
            <a:stretch>
              <a:fillRect/>
            </a:stretch>
          </a:blip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347906-1A29-0126-FA5C-8D7A12CF0B7C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77EA1-6625-7E60-088B-8FAC34F89F12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143694-C865-135F-7572-2325C278E0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A83B45B-26C2-13E4-B321-CAC7AD2C49B1}"/>
              </a:ext>
            </a:extLst>
          </p:cNvPr>
          <p:cNvSpPr/>
          <p:nvPr userDrawn="1"/>
        </p:nvSpPr>
        <p:spPr>
          <a:xfrm>
            <a:off x="0" y="5730949"/>
            <a:ext cx="2933699" cy="1020726"/>
          </a:xfrm>
          <a:prstGeom prst="rect">
            <a:avLst/>
          </a:prstGeom>
          <a:solidFill>
            <a:srgbClr val="7D4E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C675664-C5C0-8906-DB75-4177CC8E0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Blue)">
    <p:bg>
      <p:bgPr>
        <a:solidFill>
          <a:srgbClr val="008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EA30DC-2656-42CD-EDD8-0D12F519FE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5741" y="2509284"/>
            <a:ext cx="1314777" cy="43487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C033A8-D4C6-E8AE-73D9-72F85EC33512}"/>
              </a:ext>
            </a:extLst>
          </p:cNvPr>
          <p:cNvGrpSpPr/>
          <p:nvPr userDrawn="1"/>
        </p:nvGrpSpPr>
        <p:grpSpPr>
          <a:xfrm>
            <a:off x="3322998" y="0"/>
            <a:ext cx="5821002" cy="6858000"/>
            <a:chOff x="3322998" y="0"/>
            <a:chExt cx="5821002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347906-1A29-0126-FA5C-8D7A12CF0B7C}"/>
                </a:ext>
              </a:extLst>
            </p:cNvPr>
            <p:cNvSpPr/>
            <p:nvPr userDrawn="1"/>
          </p:nvSpPr>
          <p:spPr>
            <a:xfrm>
              <a:off x="5348177" y="0"/>
              <a:ext cx="379582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77EA1-6625-7E60-088B-8FAC34F89F12}"/>
                </a:ext>
              </a:extLst>
            </p:cNvPr>
            <p:cNvSpPr/>
            <p:nvPr userDrawn="1"/>
          </p:nvSpPr>
          <p:spPr>
            <a:xfrm>
              <a:off x="3322998" y="0"/>
              <a:ext cx="4045903" cy="685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143694-C865-135F-7572-2325C278E0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6260" y="0"/>
            <a:ext cx="1228982" cy="4274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A83B45B-26C2-13E4-B321-CAC7AD2C49B1}"/>
              </a:ext>
            </a:extLst>
          </p:cNvPr>
          <p:cNvSpPr/>
          <p:nvPr userDrawn="1"/>
        </p:nvSpPr>
        <p:spPr>
          <a:xfrm>
            <a:off x="1" y="5730949"/>
            <a:ext cx="2950234" cy="1020726"/>
          </a:xfrm>
          <a:prstGeom prst="rect">
            <a:avLst/>
          </a:prstGeom>
          <a:solidFill>
            <a:srgbClr val="008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0564AA1-E503-860D-9256-A0FE8B89C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714" y="5762625"/>
            <a:ext cx="2449286" cy="7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93ABC-FFC7-64CB-00E9-020663D7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2DE81-3421-7CC1-151B-0AFB97286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"/>
            <a:ext cx="9144000" cy="6858000"/>
          </a:xfrm>
          <a:prstGeom prst="rect">
            <a:avLst/>
          </a:prstGeom>
        </p:spPr>
      </p:pic>
      <p:pic>
        <p:nvPicPr>
          <p:cNvPr id="10" name="Picture 9" descr="A yellow and white logo&#10;&#10;AI-generated content may be incorrect.">
            <a:extLst>
              <a:ext uri="{FF2B5EF4-FFF2-40B4-BE49-F238E27FC236}">
                <a16:creationId xmlns:a16="http://schemas.microsoft.com/office/drawing/2014/main" id="{DD4C707B-D888-E52F-3C45-DF3D8FA1D4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07"/>
          <a:stretch>
            <a:fillRect/>
          </a:stretch>
        </p:blipFill>
        <p:spPr>
          <a:xfrm>
            <a:off x="6779491" y="5783475"/>
            <a:ext cx="2364509" cy="7011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24CE75-0ABA-3346-C279-BF86B47F2A37}"/>
              </a:ext>
            </a:extLst>
          </p:cNvPr>
          <p:cNvSpPr/>
          <p:nvPr userDrawn="1"/>
        </p:nvSpPr>
        <p:spPr>
          <a:xfrm flipV="1">
            <a:off x="5619751" y="373362"/>
            <a:ext cx="352425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AD77-2337-B3AD-8233-2AA80668A8B8}"/>
              </a:ext>
            </a:extLst>
          </p:cNvPr>
          <p:cNvSpPr/>
          <p:nvPr userDrawn="1"/>
        </p:nvSpPr>
        <p:spPr>
          <a:xfrm>
            <a:off x="5943602" y="3907971"/>
            <a:ext cx="3233057" cy="2950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F0EFD-91CA-9DA1-CF96-F9634BEC8DDA}"/>
              </a:ext>
            </a:extLst>
          </p:cNvPr>
          <p:cNvSpPr/>
          <p:nvPr userDrawn="1"/>
        </p:nvSpPr>
        <p:spPr>
          <a:xfrm>
            <a:off x="4920341" y="359227"/>
            <a:ext cx="3793672" cy="149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C68930-F141-83D2-A7C5-F62B2926F280}"/>
              </a:ext>
            </a:extLst>
          </p:cNvPr>
          <p:cNvSpPr/>
          <p:nvPr userDrawn="1"/>
        </p:nvSpPr>
        <p:spPr>
          <a:xfrm>
            <a:off x="5181600" y="0"/>
            <a:ext cx="3793672" cy="63354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5ECD18-25C3-4666-B3E9-8D944979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4425041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EEDBCF-6A19-F872-D448-0C082F782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4425041" cy="4679611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400">
                <a:solidFill>
                  <a:schemeClr val="accent1"/>
                </a:solidFill>
              </a:defRPr>
            </a:lvl4pPr>
            <a:lvl5pPr>
              <a:defRPr sz="2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08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AD77-2337-B3AD-8233-2AA80668A8B8}"/>
              </a:ext>
            </a:extLst>
          </p:cNvPr>
          <p:cNvSpPr/>
          <p:nvPr userDrawn="1"/>
        </p:nvSpPr>
        <p:spPr>
          <a:xfrm>
            <a:off x="4962525" y="0"/>
            <a:ext cx="42141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5ECD18-25C3-4666-B3E9-8D944979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4425041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EEDBCF-6A19-F872-D448-0C082F782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4425041" cy="4679611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400">
                <a:solidFill>
                  <a:schemeClr val="accent1"/>
                </a:solidFill>
              </a:defRPr>
            </a:lvl4pPr>
            <a:lvl5pPr>
              <a:defRPr sz="2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957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533400"/>
            <a:ext cx="80010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3" y="1628775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28775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08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2" y="533400"/>
            <a:ext cx="8187268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87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87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74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474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CC2F1B-F550-9B5B-D129-611A7DA6E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328" y="1644988"/>
            <a:ext cx="8356147" cy="4117637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AFF31E-74C5-0548-1D25-0CCF933D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533400"/>
            <a:ext cx="8356146" cy="88423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6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19F21-8997-8DFD-3FC7-4402B08BA34E}"/>
              </a:ext>
            </a:extLst>
          </p:cNvPr>
          <p:cNvSpPr/>
          <p:nvPr userDrawn="1"/>
        </p:nvSpPr>
        <p:spPr>
          <a:xfrm>
            <a:off x="0" y="3676650"/>
            <a:ext cx="9144000" cy="318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1E11A-3A90-4817-4A54-B77BEC1EAAF1}"/>
              </a:ext>
            </a:extLst>
          </p:cNvPr>
          <p:cNvSpPr/>
          <p:nvPr userDrawn="1"/>
        </p:nvSpPr>
        <p:spPr>
          <a:xfrm>
            <a:off x="409576" y="2162175"/>
            <a:ext cx="2381250" cy="282892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B9792-7B8C-6E1B-54AE-A9A06F8DA0F6}"/>
              </a:ext>
            </a:extLst>
          </p:cNvPr>
          <p:cNvSpPr/>
          <p:nvPr userDrawn="1"/>
        </p:nvSpPr>
        <p:spPr>
          <a:xfrm>
            <a:off x="3300413" y="2162175"/>
            <a:ext cx="2381250" cy="282892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3D7258-717C-8B5D-06FF-9581114C91DB}"/>
              </a:ext>
            </a:extLst>
          </p:cNvPr>
          <p:cNvSpPr/>
          <p:nvPr userDrawn="1"/>
        </p:nvSpPr>
        <p:spPr>
          <a:xfrm>
            <a:off x="6236494" y="2162174"/>
            <a:ext cx="2381250" cy="282892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EA71B-1007-B176-9E07-5BD8B15F993B}"/>
              </a:ext>
            </a:extLst>
          </p:cNvPr>
          <p:cNvSpPr/>
          <p:nvPr userDrawn="1"/>
        </p:nvSpPr>
        <p:spPr>
          <a:xfrm>
            <a:off x="638176" y="4333875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214AF0-C8E9-1CE7-963D-DC641CD11DA4}"/>
              </a:ext>
            </a:extLst>
          </p:cNvPr>
          <p:cNvSpPr/>
          <p:nvPr userDrawn="1"/>
        </p:nvSpPr>
        <p:spPr>
          <a:xfrm>
            <a:off x="3500437" y="4333873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3963E-7CC8-57CF-75F3-9B2758C21F15}"/>
              </a:ext>
            </a:extLst>
          </p:cNvPr>
          <p:cNvSpPr/>
          <p:nvPr userDrawn="1"/>
        </p:nvSpPr>
        <p:spPr>
          <a:xfrm>
            <a:off x="6407942" y="4333872"/>
            <a:ext cx="2352674" cy="1533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99D4-2D77-876D-8F03-36F16BFA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949324"/>
            <a:ext cx="8001000" cy="884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D43D2C-EC83-6EA6-EF08-669754A4EF16}"/>
              </a:ext>
            </a:extLst>
          </p:cNvPr>
          <p:cNvSpPr/>
          <p:nvPr userDrawn="1"/>
        </p:nvSpPr>
        <p:spPr>
          <a:xfrm flipV="1">
            <a:off x="-1" y="6526513"/>
            <a:ext cx="287655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50F47A1-3D40-3BA6-6402-6F8EB4006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5" y="4438650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459B164-6F6B-4BF7-EC23-D766C7D7B1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736" y="4433884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B3770114-F67C-ED74-7AC4-8B648DCD86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2241" y="4433884"/>
            <a:ext cx="2124075" cy="1333500"/>
          </a:xfr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8F8441-2786-6FD1-DB56-59538B2C79B8}"/>
              </a:ext>
            </a:extLst>
          </p:cNvPr>
          <p:cNvSpPr/>
          <p:nvPr userDrawn="1"/>
        </p:nvSpPr>
        <p:spPr>
          <a:xfrm flipV="1">
            <a:off x="5619751" y="373362"/>
            <a:ext cx="352425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72D638-5D3F-D7B4-0988-FA1381C75864}"/>
              </a:ext>
            </a:extLst>
          </p:cNvPr>
          <p:cNvSpPr txBox="1"/>
          <p:nvPr userDrawn="1"/>
        </p:nvSpPr>
        <p:spPr>
          <a:xfrm>
            <a:off x="292553" y="6551949"/>
            <a:ext cx="2069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5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© Philip Lee LLP</a:t>
            </a:r>
          </a:p>
        </p:txBody>
      </p:sp>
    </p:spTree>
    <p:extLst>
      <p:ext uri="{BB962C8B-B14F-4D97-AF65-F5344CB8AC3E}">
        <p14:creationId xmlns:p14="http://schemas.microsoft.com/office/powerpoint/2010/main" val="2607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533400"/>
            <a:ext cx="81915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457700" y="790575"/>
            <a:ext cx="227013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Times New Roman" pitchFamily="-65" charset="0"/>
                <a:cs typeface="Times New Roman" pitchFamily="-65" charset="0"/>
              </a:rPr>
              <a:t> </a:t>
            </a:r>
            <a:endParaRPr lang="en-US" sz="1000"/>
          </a:p>
          <a:p>
            <a:pPr eaLnBrk="0" hangingPunct="0"/>
            <a:endParaRPr lang="en-US" sz="180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50" y="1628775"/>
            <a:ext cx="8077200" cy="469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yellow and white logo&#10;&#10;AI-generated content may be incorrect.">
            <a:extLst>
              <a:ext uri="{FF2B5EF4-FFF2-40B4-BE49-F238E27FC236}">
                <a16:creationId xmlns:a16="http://schemas.microsoft.com/office/drawing/2014/main" id="{9D07A25A-F13D-D4A9-09A2-140BA01CDD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231"/>
          <a:stretch>
            <a:fillRect/>
          </a:stretch>
        </p:blipFill>
        <p:spPr>
          <a:xfrm>
            <a:off x="7000876" y="6008581"/>
            <a:ext cx="2143124" cy="6320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80258-9627-3C17-D0F9-103D4A86B7C5}"/>
              </a:ext>
            </a:extLst>
          </p:cNvPr>
          <p:cNvSpPr/>
          <p:nvPr userDrawn="1"/>
        </p:nvSpPr>
        <p:spPr>
          <a:xfrm flipV="1">
            <a:off x="-1" y="6526513"/>
            <a:ext cx="287655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1D5C7-51B9-9020-BB25-3E067387D2A9}"/>
              </a:ext>
            </a:extLst>
          </p:cNvPr>
          <p:cNvSpPr txBox="1"/>
          <p:nvPr userDrawn="1"/>
        </p:nvSpPr>
        <p:spPr>
          <a:xfrm>
            <a:off x="292553" y="6551949"/>
            <a:ext cx="2069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5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© </a:t>
            </a:r>
            <a:r>
              <a:rPr lang="en-GB" sz="8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2026 | Philip Lee LLP </a:t>
            </a:r>
          </a:p>
        </p:txBody>
      </p:sp>
    </p:spTree>
    <p:extLst>
      <p:ext uri="{BB962C8B-B14F-4D97-AF65-F5344CB8AC3E}">
        <p14:creationId xmlns:p14="http://schemas.microsoft.com/office/powerpoint/2010/main" val="1275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4" r:id="rId2"/>
    <p:sldLayoutId id="2147483668" r:id="rId3"/>
    <p:sldLayoutId id="2147483686" r:id="rId4"/>
    <p:sldLayoutId id="2147483670" r:id="rId5"/>
    <p:sldLayoutId id="2147483671" r:id="rId6"/>
    <p:sldLayoutId id="2147483672" r:id="rId7"/>
    <p:sldLayoutId id="2147483678" r:id="rId8"/>
    <p:sldLayoutId id="2147483687" r:id="rId9"/>
    <p:sldLayoutId id="2147483673" r:id="rId10"/>
    <p:sldLayoutId id="2147483675" r:id="rId11"/>
    <p:sldLayoutId id="2147483676" r:id="rId12"/>
    <p:sldLayoutId id="2147483685" r:id="rId13"/>
    <p:sldLayoutId id="214748368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800" b="0" i="0" cap="none">
          <a:solidFill>
            <a:schemeClr val="tx1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Franklin Gothic Medium" panose="020B06030201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•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–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•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–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1200"/>
        </a:spcAft>
        <a:buClr>
          <a:schemeClr val="bg2"/>
        </a:buClr>
        <a:buChar char="»"/>
        <a:defRPr sz="2400" b="0" i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11A35-3159-BCE7-354D-AA1B24785FD5}"/>
              </a:ext>
            </a:extLst>
          </p:cNvPr>
          <p:cNvSpPr txBox="1"/>
          <p:nvPr/>
        </p:nvSpPr>
        <p:spPr>
          <a:xfrm>
            <a:off x="419899" y="728917"/>
            <a:ext cx="3298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Franklin Gothic Book" panose="020B0503020102020204" pitchFamily="34" charset="0"/>
              </a:rPr>
              <a:t>Chambers and Partners Global Guide 2026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85C4C-3065-D1CE-D68F-0CEE62E91555}"/>
              </a:ext>
            </a:extLst>
          </p:cNvPr>
          <p:cNvSpPr txBox="1"/>
          <p:nvPr/>
        </p:nvSpPr>
        <p:spPr>
          <a:xfrm>
            <a:off x="353997" y="4672592"/>
            <a:ext cx="274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Highlights of Philip Lee LLP’s Chambers and Partners Global Rankings.</a:t>
            </a:r>
            <a:endParaRPr lang="en-GB" sz="1600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F54E6A-1B37-C36F-2B20-EF9AA1B8D4ED}"/>
              </a:ext>
            </a:extLst>
          </p:cNvPr>
          <p:cNvSpPr txBox="1"/>
          <p:nvPr/>
        </p:nvSpPr>
        <p:spPr>
          <a:xfrm>
            <a:off x="373828" y="2132515"/>
            <a:ext cx="30515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Practice </a:t>
            </a:r>
          </a:p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Area Firm</a:t>
            </a:r>
          </a:p>
          <a:p>
            <a:r>
              <a:rPr lang="en-GB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Rankings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85D8B-F4A0-407A-AAC8-BAB99706A601}"/>
              </a:ext>
            </a:extLst>
          </p:cNvPr>
          <p:cNvSpPr txBox="1"/>
          <p:nvPr/>
        </p:nvSpPr>
        <p:spPr>
          <a:xfrm>
            <a:off x="2840940" y="1162956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01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A6EC4-B166-CA85-F09B-9A516F94B9C2}"/>
              </a:ext>
            </a:extLst>
          </p:cNvPr>
          <p:cNvSpPr txBox="1"/>
          <p:nvPr/>
        </p:nvSpPr>
        <p:spPr>
          <a:xfrm>
            <a:off x="3852260" y="1393788"/>
            <a:ext cx="292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Climate Change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95D922-CF0D-D207-D85B-BC7FF8F41038}"/>
              </a:ext>
            </a:extLst>
          </p:cNvPr>
          <p:cNvSpPr txBox="1"/>
          <p:nvPr/>
        </p:nvSpPr>
        <p:spPr>
          <a:xfrm>
            <a:off x="3335353" y="2055550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02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6BCE8-689F-3325-5A51-012E997C3D8B}"/>
              </a:ext>
            </a:extLst>
          </p:cNvPr>
          <p:cNvSpPr txBox="1"/>
          <p:nvPr/>
        </p:nvSpPr>
        <p:spPr>
          <a:xfrm>
            <a:off x="4324179" y="2271015"/>
            <a:ext cx="3717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Banking and Finance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F7A26-27F6-8E1A-4499-9BCF18CE443F}"/>
              </a:ext>
            </a:extLst>
          </p:cNvPr>
          <p:cNvSpPr txBox="1"/>
          <p:nvPr/>
        </p:nvSpPr>
        <p:spPr>
          <a:xfrm>
            <a:off x="3771286" y="2978880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03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BA5B24-EFC4-A4BE-3E4D-4759C6622D77}"/>
              </a:ext>
            </a:extLst>
          </p:cNvPr>
          <p:cNvSpPr txBox="1"/>
          <p:nvPr/>
        </p:nvSpPr>
        <p:spPr>
          <a:xfrm>
            <a:off x="4760112" y="3125105"/>
            <a:ext cx="292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Corporate and M&amp;A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18B51-24B6-0F07-8D73-6500F8CA452D}"/>
              </a:ext>
            </a:extLst>
          </p:cNvPr>
          <p:cNvSpPr txBox="1"/>
          <p:nvPr/>
        </p:nvSpPr>
        <p:spPr>
          <a:xfrm>
            <a:off x="4265699" y="3979196"/>
            <a:ext cx="98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2"/>
                </a:solidFill>
                <a:latin typeface="Franklin Gothic Medium" panose="020B0603020102020204" pitchFamily="34" charset="0"/>
              </a:rPr>
              <a:t>04</a:t>
            </a:r>
            <a:endParaRPr lang="en-GB" sz="40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E12D7-BEF2-D0A1-38E5-D95E12547733}"/>
              </a:ext>
            </a:extLst>
          </p:cNvPr>
          <p:cNvSpPr txBox="1"/>
          <p:nvPr/>
        </p:nvSpPr>
        <p:spPr>
          <a:xfrm>
            <a:off x="5299980" y="4071529"/>
            <a:ext cx="274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Dispute Resolution and Litigation</a:t>
            </a:r>
          </a:p>
        </p:txBody>
      </p:sp>
    </p:spTree>
    <p:extLst>
      <p:ext uri="{BB962C8B-B14F-4D97-AF65-F5344CB8AC3E}">
        <p14:creationId xmlns:p14="http://schemas.microsoft.com/office/powerpoint/2010/main" val="31252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FEC2F-5C16-4409-14BF-0427F741A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EFA55B4-8750-DABD-1306-A568796259C9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1ECBC-E2E2-9518-C278-67FDFB8192F1}"/>
              </a:ext>
            </a:extLst>
          </p:cNvPr>
          <p:cNvSpPr txBox="1"/>
          <p:nvPr/>
        </p:nvSpPr>
        <p:spPr>
          <a:xfrm>
            <a:off x="472188" y="1146999"/>
            <a:ext cx="82919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Climate Projects </a:t>
            </a:r>
            <a:r>
              <a:rPr lang="en-GB" sz="1800" dirty="0">
                <a:latin typeface="Franklin Gothic Book" panose="020B0503020102020204" pitchFamily="34" charset="0"/>
              </a:rPr>
              <a:t>team 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new ranking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prestigious</a:t>
            </a:r>
            <a:r>
              <a:rPr lang="en-GB" sz="1800" dirty="0">
                <a:latin typeface="Franklin Gothic Book" panose="020B0503020102020204" pitchFamily="34" charset="0"/>
              </a:rPr>
              <a:t>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Lev Gantly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Anna Hickey</a:t>
            </a:r>
            <a:r>
              <a:rPr lang="en-GB" sz="1800" dirty="0">
                <a:latin typeface="Franklin Gothic Book" panose="020B0503020102020204" pitchFamily="34" charset="0"/>
              </a:rPr>
              <a:t>, received a new </a:t>
            </a:r>
            <a:r>
              <a:rPr lang="en-GB" sz="1800" dirty="0">
                <a:solidFill>
                  <a:schemeClr val="bg2"/>
                </a:solidFill>
                <a:latin typeface="Franklin Gothic Book" panose="020B0503020102020204" pitchFamily="34" charset="0"/>
              </a:rPr>
              <a:t>“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Up and Coming” </a:t>
            </a:r>
            <a:r>
              <a:rPr lang="en-GB" sz="1800" dirty="0">
                <a:latin typeface="Franklin Gothic Book" panose="020B0503020102020204" pitchFamily="34" charset="0"/>
              </a:rPr>
              <a:t>ranking in the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Climate Change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DE84C4-2333-8D2A-E281-89374CB756B6}"/>
              </a:ext>
            </a:extLst>
          </p:cNvPr>
          <p:cNvSpPr txBox="1">
            <a:spLocks/>
          </p:cNvSpPr>
          <p:nvPr/>
        </p:nvSpPr>
        <p:spPr bwMode="auto">
          <a:xfrm>
            <a:off x="1664231" y="795185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24A164-0AA5-ADFC-08C5-8E5E9D8418FF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Climate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2BB42-473D-F152-595C-80907F56E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426" y="3094557"/>
            <a:ext cx="4171371" cy="30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F1DCE4E-3942-301B-B23D-335C8B701229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9BEF84-6E05-1E6E-CAED-83807CC3673A}"/>
              </a:ext>
            </a:extLst>
          </p:cNvPr>
          <p:cNvSpPr txBox="1">
            <a:spLocks/>
          </p:cNvSpPr>
          <p:nvPr/>
        </p:nvSpPr>
        <p:spPr bwMode="auto">
          <a:xfrm>
            <a:off x="1664231" y="795185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2DB1B-3D22-D2C0-909E-54FE23EE4722}"/>
              </a:ext>
            </a:extLst>
          </p:cNvPr>
          <p:cNvSpPr txBox="1"/>
          <p:nvPr/>
        </p:nvSpPr>
        <p:spPr>
          <a:xfrm>
            <a:off x="426015" y="1315444"/>
            <a:ext cx="829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B0C3CE9-243C-56A6-317C-33D15ECF6818}"/>
              </a:ext>
            </a:extLst>
          </p:cNvPr>
          <p:cNvSpPr txBox="1">
            <a:spLocks/>
          </p:cNvSpPr>
          <p:nvPr/>
        </p:nvSpPr>
        <p:spPr>
          <a:xfrm>
            <a:off x="391229" y="4168518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75245-369D-D882-18BF-DD6A20490177}"/>
              </a:ext>
            </a:extLst>
          </p:cNvPr>
          <p:cNvSpPr txBox="1"/>
          <p:nvPr/>
        </p:nvSpPr>
        <p:spPr>
          <a:xfrm>
            <a:off x="391229" y="1153943"/>
            <a:ext cx="814987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Banking and Finance</a:t>
            </a:r>
            <a:r>
              <a:rPr lang="en-GB" sz="1800" dirty="0">
                <a:latin typeface="Franklin Gothic Book" panose="020B0503020102020204" pitchFamily="34" charset="0"/>
              </a:rPr>
              <a:t> group 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 ranking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in the prestigious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Banking and Finance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 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Partner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Louis Burke </a:t>
            </a:r>
            <a:r>
              <a:rPr lang="en-GB" sz="1800" dirty="0">
                <a:solidFill>
                  <a:schemeClr val="tx2"/>
                </a:solidFill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new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ranking</a:t>
            </a: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Banking and Finance Sector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900" dirty="0">
              <a:latin typeface="Franklin Gothic Book" panose="020B05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077B3-F9B3-AD72-8AD1-55B22059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6" y="7230701"/>
            <a:ext cx="8521279" cy="959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058B3-C535-86B4-9066-E321F99B1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52703"/>
            <a:ext cx="9144000" cy="1305298"/>
          </a:xfrm>
          <a:prstGeom prst="rect">
            <a:avLst/>
          </a:prstGeom>
        </p:spPr>
      </p:pic>
      <p:pic>
        <p:nvPicPr>
          <p:cNvPr id="18" name="Graphic 17" descr="Handshake outline">
            <a:extLst>
              <a:ext uri="{FF2B5EF4-FFF2-40B4-BE49-F238E27FC236}">
                <a16:creationId xmlns:a16="http://schemas.microsoft.com/office/drawing/2014/main" id="{315BDC3B-4DFC-100A-9C7A-222CA6D03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8223" y="6262816"/>
            <a:ext cx="475030" cy="475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943CE-0387-6C38-AAB3-D8A8A1E9D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592" y="2767658"/>
            <a:ext cx="6239149" cy="2190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4BDE-05C8-4578-F9D3-66F9EC6115BE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Banking and Finance</a:t>
            </a:r>
          </a:p>
        </p:txBody>
      </p:sp>
    </p:spTree>
    <p:extLst>
      <p:ext uri="{BB962C8B-B14F-4D97-AF65-F5344CB8AC3E}">
        <p14:creationId xmlns:p14="http://schemas.microsoft.com/office/powerpoint/2010/main" val="17522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9E09-3BDB-37B7-F46C-C3DC023F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897D53C-251C-A016-E229-DB763D905954}"/>
              </a:ext>
            </a:extLst>
          </p:cNvPr>
          <p:cNvSpPr txBox="1">
            <a:spLocks/>
          </p:cNvSpPr>
          <p:nvPr/>
        </p:nvSpPr>
        <p:spPr>
          <a:xfrm>
            <a:off x="1876247" y="2266622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93E1A-1B76-9178-3FC6-74E03E8CBFAD}"/>
              </a:ext>
            </a:extLst>
          </p:cNvPr>
          <p:cNvSpPr txBox="1"/>
          <p:nvPr/>
        </p:nvSpPr>
        <p:spPr>
          <a:xfrm>
            <a:off x="510223" y="1161541"/>
            <a:ext cx="8291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&amp; M&amp;A</a:t>
            </a:r>
            <a:r>
              <a:rPr lang="en-GB" sz="1800" dirty="0">
                <a:latin typeface="Franklin Gothic Book" panose="020B0503020102020204" pitchFamily="34" charset="0"/>
              </a:rPr>
              <a:t> group 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 </a:t>
            </a:r>
            <a:r>
              <a:rPr lang="en-GB" sz="1800" dirty="0">
                <a:latin typeface="Franklin Gothic Book" panose="020B0503020102020204" pitchFamily="34" charset="0"/>
              </a:rPr>
              <a:t>ranking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Partners,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Andy McConnell </a:t>
            </a:r>
            <a:r>
              <a:rPr lang="en-GB" sz="1800" dirty="0">
                <a:latin typeface="Franklin Gothic Book" panose="020B0503020102020204" pitchFamily="34" charset="0"/>
              </a:rPr>
              <a:t>and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Eoghan Doyle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 Partner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Anna Hickey</a:t>
            </a:r>
            <a:r>
              <a:rPr lang="en-GB" sz="1800" dirty="0">
                <a:latin typeface="Franklin Gothic Book" panose="020B0503020102020204" pitchFamily="34" charset="0"/>
              </a:rPr>
              <a:t>, received a new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“Up and Coming” </a:t>
            </a:r>
            <a:r>
              <a:rPr lang="en-GB" sz="1800" dirty="0">
                <a:latin typeface="Franklin Gothic Book" panose="020B0503020102020204" pitchFamily="34" charset="0"/>
              </a:rPr>
              <a:t>ranking in the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Corporate and M&amp;A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  <a:p>
            <a:pPr>
              <a:buClr>
                <a:schemeClr val="accent2"/>
              </a:buClr>
            </a:pPr>
            <a:endParaRPr lang="en-GB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38E679-0BCB-96A6-BAD4-1C2F8E6128F2}"/>
              </a:ext>
            </a:extLst>
          </p:cNvPr>
          <p:cNvSpPr txBox="1">
            <a:spLocks/>
          </p:cNvSpPr>
          <p:nvPr/>
        </p:nvSpPr>
        <p:spPr bwMode="auto">
          <a:xfrm>
            <a:off x="3170898" y="4626966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C76CCF-AFCC-1A3A-4E1A-0A7BAC7C0B73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Corporate and M&amp;A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B541F-DCBF-B56B-3D72-4D325A8EB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48" b="35014"/>
          <a:stretch>
            <a:fillRect/>
          </a:stretch>
        </p:blipFill>
        <p:spPr>
          <a:xfrm>
            <a:off x="629379" y="2989769"/>
            <a:ext cx="7900609" cy="27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3DB50-B701-2B0E-A1BD-C6A3F288C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DC198-BC65-2C21-A381-BA6130969C60}"/>
              </a:ext>
            </a:extLst>
          </p:cNvPr>
          <p:cNvSpPr txBox="1">
            <a:spLocks/>
          </p:cNvSpPr>
          <p:nvPr/>
        </p:nvSpPr>
        <p:spPr>
          <a:xfrm>
            <a:off x="505883" y="1817203"/>
            <a:ext cx="4235082" cy="5930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20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•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–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Char char="»"/>
              <a:defRPr sz="1800" b="0" i="0">
                <a:solidFill>
                  <a:schemeClr val="tx1"/>
                </a:solidFill>
                <a:latin typeface="Franklin Gothic Book"/>
                <a:ea typeface="Arial" charset="0"/>
                <a:cs typeface="Franklin Gothic Book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2359B-F6CE-E76F-576E-1A486F62DF49}"/>
              </a:ext>
            </a:extLst>
          </p:cNvPr>
          <p:cNvSpPr txBox="1"/>
          <p:nvPr/>
        </p:nvSpPr>
        <p:spPr>
          <a:xfrm>
            <a:off x="505883" y="1207682"/>
            <a:ext cx="8291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 and litigation</a:t>
            </a:r>
            <a:r>
              <a:rPr lang="en-GB" sz="1800" dirty="0">
                <a:latin typeface="Franklin Gothic Book" panose="020B0503020102020204" pitchFamily="34" charset="0"/>
              </a:rPr>
              <a:t> team received a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continuous ranking </a:t>
            </a:r>
            <a:r>
              <a:rPr lang="en-GB" sz="1800" dirty="0">
                <a:latin typeface="Franklin Gothic Book" panose="020B0503020102020204" pitchFamily="34" charset="0"/>
              </a:rPr>
              <a:t>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</a:t>
            </a:r>
            <a:r>
              <a:rPr lang="en-GB" sz="1800" dirty="0">
                <a:latin typeface="Franklin Gothic Book" panose="020B0503020102020204" pitchFamily="34" charset="0"/>
              </a:rPr>
              <a:t> sector.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800" dirty="0">
              <a:latin typeface="Franklin Gothic Book" panose="020B05030201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latin typeface="Franklin Gothic Book" panose="020B0503020102020204" pitchFamily="34" charset="0"/>
              </a:rPr>
              <a:t>Partner,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Eimear Collins </a:t>
            </a:r>
            <a:r>
              <a:rPr lang="en-GB" sz="1800" dirty="0">
                <a:latin typeface="Franklin Gothic Book" panose="020B0503020102020204" pitchFamily="34" charset="0"/>
              </a:rPr>
              <a:t>received a </a:t>
            </a:r>
            <a:r>
              <a:rPr lang="en-GB" sz="18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continuous</a:t>
            </a:r>
            <a:r>
              <a:rPr lang="en-GB" sz="1800" dirty="0">
                <a:latin typeface="Franklin Gothic Book" panose="020B0503020102020204" pitchFamily="34" charset="0"/>
              </a:rPr>
              <a:t> ranking in the </a:t>
            </a:r>
            <a:r>
              <a:rPr lang="en-GB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Dispute Resolution </a:t>
            </a:r>
            <a:r>
              <a:rPr lang="en-GB" sz="1800" dirty="0">
                <a:latin typeface="Franklin Gothic Book" panose="020B0503020102020204" pitchFamily="34" charset="0"/>
              </a:rPr>
              <a:t>sector.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FA17BF-E83A-7618-A59A-28A87DFE6458}"/>
              </a:ext>
            </a:extLst>
          </p:cNvPr>
          <p:cNvSpPr txBox="1">
            <a:spLocks/>
          </p:cNvSpPr>
          <p:nvPr/>
        </p:nvSpPr>
        <p:spPr bwMode="auto">
          <a:xfrm>
            <a:off x="293867" y="345766"/>
            <a:ext cx="7137962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65E1F-635C-635F-4C91-B9A9E907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3" y="2792907"/>
            <a:ext cx="7859934" cy="27626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29DD19-0592-5170-3EE3-EED6DED377A1}"/>
              </a:ext>
            </a:extLst>
          </p:cNvPr>
          <p:cNvSpPr txBox="1">
            <a:spLocks/>
          </p:cNvSpPr>
          <p:nvPr/>
        </p:nvSpPr>
        <p:spPr bwMode="auto">
          <a:xfrm>
            <a:off x="341807" y="435233"/>
            <a:ext cx="6398072" cy="5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900" b="1" kern="0" dirty="0">
                <a:solidFill>
                  <a:schemeClr val="tx1"/>
                </a:solidFill>
              </a:rPr>
              <a:t>Dispute Resolution and Litigation </a:t>
            </a:r>
          </a:p>
        </p:txBody>
      </p:sp>
    </p:spTree>
    <p:extLst>
      <p:ext uri="{BB962C8B-B14F-4D97-AF65-F5344CB8AC3E}">
        <p14:creationId xmlns:p14="http://schemas.microsoft.com/office/powerpoint/2010/main" val="14888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534AF-F3F6-5219-3C1A-C30747588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7FD8F-1FA2-8363-0D5D-9FBA9C1893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Graphic 9" descr="Speech with solid fill">
            <a:extLst>
              <a:ext uri="{FF2B5EF4-FFF2-40B4-BE49-F238E27FC236}">
                <a16:creationId xmlns:a16="http://schemas.microsoft.com/office/drawing/2014/main" id="{D94D2626-ACCB-1251-9C66-77A37A523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6907" y="-475219"/>
            <a:ext cx="10112069" cy="78084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947206-5267-022E-2187-0FD4BA5F9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5420" y="2098132"/>
            <a:ext cx="6173657" cy="2419779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Lee’s strength lies in its ability to combine </a:t>
            </a:r>
            <a:r>
              <a:rPr lang="en-US" sz="2200" b="1" i="1" dirty="0">
                <a:solidFill>
                  <a:schemeClr val="bg2"/>
                </a:solidFill>
              </a:rPr>
              <a:t>deep legal expertise </a:t>
            </a:r>
            <a:r>
              <a:rPr lang="en-US" sz="2200" i="1" dirty="0">
                <a:solidFill>
                  <a:schemeClr val="bg1"/>
                </a:solidFill>
              </a:rPr>
              <a:t>with commercial pragmatism in complex cross-border matters</a:t>
            </a:r>
            <a:r>
              <a:rPr lang="en-GB" sz="2200" b="0" i="1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.</a:t>
            </a:r>
            <a:r>
              <a:rPr lang="en-GB" sz="2200" i="1" dirty="0">
                <a:solidFill>
                  <a:schemeClr val="bg1"/>
                </a:solidFill>
              </a:rPr>
              <a:t>”</a:t>
            </a:r>
            <a:endParaRPr lang="en-GB" sz="22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 is an </a:t>
            </a:r>
            <a:r>
              <a:rPr lang="en-US" sz="2200" b="1" i="1" dirty="0">
                <a:solidFill>
                  <a:schemeClr val="bg2"/>
                </a:solidFill>
              </a:rPr>
              <a:t>excellent firm </a:t>
            </a:r>
            <a:r>
              <a:rPr lang="en-US" sz="2200" i="1" dirty="0">
                <a:solidFill>
                  <a:schemeClr val="bg1"/>
                </a:solidFill>
              </a:rPr>
              <a:t>providing an exceptional service</a:t>
            </a:r>
            <a:r>
              <a:rPr lang="en-GB" sz="2200" i="1" dirty="0">
                <a:solidFill>
                  <a:schemeClr val="bg1"/>
                </a:solidFill>
              </a:rPr>
              <a:t>.”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i="1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Philip Lee have a </a:t>
            </a:r>
            <a:r>
              <a:rPr lang="en-US" sz="2200" b="1" i="1" dirty="0">
                <a:solidFill>
                  <a:schemeClr val="bg2"/>
                </a:solidFill>
              </a:rPr>
              <a:t>deep well of expertise </a:t>
            </a:r>
            <a:r>
              <a:rPr lang="en-US" sz="2200" i="1" dirty="0">
                <a:solidFill>
                  <a:schemeClr val="bg1"/>
                </a:solidFill>
              </a:rPr>
              <a:t>and perspective that they are drawing on which makes their guidance excellent</a:t>
            </a:r>
            <a:r>
              <a:rPr lang="en-GB" sz="2200" i="1" dirty="0">
                <a:solidFill>
                  <a:schemeClr val="bg1"/>
                </a:solidFill>
              </a:rPr>
              <a:t>.”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GB" sz="2200" i="1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315403-4595-152A-7921-95091BBF2364}"/>
              </a:ext>
            </a:extLst>
          </p:cNvPr>
          <p:cNvSpPr txBox="1">
            <a:spLocks/>
          </p:cNvSpPr>
          <p:nvPr/>
        </p:nvSpPr>
        <p:spPr bwMode="auto">
          <a:xfrm>
            <a:off x="1718652" y="1186312"/>
            <a:ext cx="5829461" cy="62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0" i="0" cap="none">
                <a:solidFill>
                  <a:schemeClr val="accent1"/>
                </a:solidFill>
                <a:latin typeface="Franklin Gothic Book"/>
                <a:ea typeface="Arial" charset="0"/>
                <a:cs typeface="Franklin Gothic Book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3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4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kern="0" dirty="0">
                <a:solidFill>
                  <a:schemeClr val="bg2"/>
                </a:solidFill>
              </a:rPr>
              <a:t>Clients reported to Chambers</a:t>
            </a:r>
          </a:p>
        </p:txBody>
      </p:sp>
    </p:spTree>
    <p:extLst>
      <p:ext uri="{BB962C8B-B14F-4D97-AF65-F5344CB8AC3E}">
        <p14:creationId xmlns:p14="http://schemas.microsoft.com/office/powerpoint/2010/main" val="40977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blank">
  <a:themeElements>
    <a:clrScheme name="Custom 16">
      <a:dk1>
        <a:srgbClr val="404041"/>
      </a:dk1>
      <a:lt1>
        <a:srgbClr val="FFFFFF"/>
      </a:lt1>
      <a:dk2>
        <a:srgbClr val="404041"/>
      </a:dk2>
      <a:lt2>
        <a:srgbClr val="FBAE22"/>
      </a:lt2>
      <a:accent1>
        <a:srgbClr val="636969"/>
      </a:accent1>
      <a:accent2>
        <a:srgbClr val="FBAE22"/>
      </a:accent2>
      <a:accent3>
        <a:srgbClr val="FFFFFF"/>
      </a:accent3>
      <a:accent4>
        <a:srgbClr val="03444F"/>
      </a:accent4>
      <a:accent5>
        <a:srgbClr val="0070A5"/>
      </a:accent5>
      <a:accent6>
        <a:srgbClr val="5B0226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6 PPT Template - New Branding.pptx" id="{580E8F8E-8FF6-420D-A0EA-1575B44DE279}" vid="{C5E9AC9F-CB76-4DEC-9EB7-CF8394D7F5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283</Words>
  <Application>Microsoft Office PowerPoint</Application>
  <PresentationFormat>On-screen Show (4:3)</PresentationFormat>
  <Paragraphs>40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Franklin Gothic Book</vt:lpstr>
      <vt:lpstr>Franklin Gothic Medium</vt:lpstr>
      <vt:lpstr>Wingdings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Pearse</dc:creator>
  <cp:lastModifiedBy>Molly Lee</cp:lastModifiedBy>
  <cp:revision>13</cp:revision>
  <cp:lastPrinted>2026-02-12T15:51:56Z</cp:lastPrinted>
  <dcterms:created xsi:type="dcterms:W3CDTF">2026-02-09T16:24:14Z</dcterms:created>
  <dcterms:modified xsi:type="dcterms:W3CDTF">2026-02-13T10:20:41Z</dcterms:modified>
</cp:coreProperties>
</file>